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223" autoAdjust="0"/>
  </p:normalViewPr>
  <p:slideViewPr>
    <p:cSldViewPr>
      <p:cViewPr varScale="1">
        <p:scale>
          <a:sx n="80" d="100"/>
          <a:sy n="80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DCF5-BD9D-45AE-B8F7-7067D8EEF03C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6207-81C0-4A6E-8056-BF85700C9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NCSU features: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Patron account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My course reserves (for courses currently enrolled in)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My Alerts: emails with TOC of selected journals, with links to full text when available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err="1" smtClean="0"/>
              <a:t>RefWorks</a:t>
            </a:r>
            <a:r>
              <a:rPr lang="en-US" baseline="0" dirty="0" smtClean="0"/>
              <a:t>: web-based citation management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Miss. State Univ. features: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Electronic indexes/databases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Internet resources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Video and DVD searches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Patron record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Electronic reserve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Auto-fill online forms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Cornell: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My Contents: journal TOC via email in any format, including </a:t>
            </a:r>
            <a:r>
              <a:rPr lang="en-US" baseline="0" dirty="0" err="1" smtClean="0"/>
              <a:t>EndNote</a:t>
            </a:r>
            <a:r>
              <a:rPr lang="en-US" baseline="0" dirty="0" smtClean="0"/>
              <a:t>, Ref. Mgr, and html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My Document Delivery: may request print collection items as PDFs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Patron account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err="1" smtClean="0"/>
              <a:t>Bookbag</a:t>
            </a:r>
            <a:r>
              <a:rPr lang="en-US" baseline="0" dirty="0" smtClean="0"/>
              <a:t>: list of items saved from library catalog for later request/retrieval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err="1" smtClean="0"/>
              <a:t>RefWorks</a:t>
            </a:r>
            <a:r>
              <a:rPr lang="en-US" baseline="0" dirty="0" smtClean="0"/>
              <a:t> account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U of Rochester: course resources and reserves for classes by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6207-81C0-4A6E-8056-BF85700C92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 Lease Morgan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Received</a:t>
            </a:r>
            <a:r>
              <a:rPr lang="en-US" baseline="0" dirty="0" smtClean="0"/>
              <a:t> copy of soon-to-be-published article which provided detailed background and information.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Gave 4 more My Library implementations still running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Explained structure of facet-term combinations</a:t>
            </a:r>
          </a:p>
          <a:p>
            <a:pPr lvl="0">
              <a:buFont typeface="Arial" pitchFamily="34" charset="0"/>
              <a:buChar char="•"/>
            </a:pPr>
            <a:endParaRPr lang="en-US" baseline="0" dirty="0" smtClean="0"/>
          </a:p>
          <a:p>
            <a:pPr lvl="0">
              <a:buFont typeface="Arial" pitchFamily="34" charset="0"/>
              <a:buNone/>
            </a:pPr>
            <a:r>
              <a:rPr lang="en-US" i="1" baseline="0" dirty="0" smtClean="0"/>
              <a:t>[click slide]</a:t>
            </a:r>
          </a:p>
          <a:p>
            <a:pPr lvl="0">
              <a:buFont typeface="Arial" pitchFamily="34" charset="0"/>
              <a:buNone/>
            </a:pPr>
            <a:endParaRPr lang="en-US" baseline="0" dirty="0" smtClean="0"/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Susan Gibbs, Vice Provost, UR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 Used to have My Library for course reserves, and all students had to go through it to get them.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 Hired a programmer to create a My Library widget for Bb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6207-81C0-4A6E-8056-BF85700C92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with Robert Seaton, programmer, the basic My Library package available on Notre Dame’s site would have required extensive customization, so we chose to build it from scratch:</a:t>
            </a:r>
          </a:p>
          <a:p>
            <a:r>
              <a:rPr lang="en-US" baseline="0" dirty="0" smtClean="0"/>
              <a:t>Todd: XHTML, CSS, and </a:t>
            </a:r>
            <a:r>
              <a:rPr lang="en-US" baseline="0" dirty="0" err="1" smtClean="0"/>
              <a:t>accessibilty</a:t>
            </a:r>
            <a:endParaRPr lang="en-US" baseline="0" dirty="0" smtClean="0"/>
          </a:p>
          <a:p>
            <a:r>
              <a:rPr lang="en-US" baseline="0" dirty="0" smtClean="0"/>
              <a:t>Robert: programming with MySQL and PHP, and contacts with LibGuides provider to obtain them in XML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6207-81C0-4A6E-8056-BF85700C92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6207-81C0-4A6E-8056-BF85700C92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6207-81C0-4A6E-8056-BF85700C92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6207-81C0-4A6E-8056-BF85700C92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4C2F3A-020D-4A4C-B924-16A51F81D6FB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F992B54-87B1-45A4-A7AA-EEEFB389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ibix.bsu.edu/mylibrary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My library @ </a:t>
            </a:r>
            <a:r>
              <a:rPr lang="en-US" sz="4800" dirty="0" err="1" smtClean="0"/>
              <a:t>bsu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257800"/>
            <a:ext cx="2438400" cy="533400"/>
          </a:xfrm>
        </p:spPr>
        <p:txBody>
          <a:bodyPr/>
          <a:lstStyle/>
          <a:p>
            <a:r>
              <a:rPr lang="en-US" dirty="0" smtClean="0"/>
              <a:t>By Todd Vandenbark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32-20081028-130915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6094" y="76200"/>
            <a:ext cx="8411813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32-20081028-130915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6024" y="0"/>
            <a:ext cx="83871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2224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MyLibrary is still under development on a secure section of the library’s server.</a:t>
            </a:r>
          </a:p>
          <a:p>
            <a:pPr>
              <a:buNone/>
            </a:pPr>
            <a:r>
              <a:rPr lang="en-US" dirty="0" smtClean="0"/>
              <a:t>It’s a prototype, and not a finished product.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you ask Brad nicely, maybe he will sign in and demonstrate…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http://libix.bsu.edu/mylibrary/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993856" cy="4630299"/>
          </a:xfrm>
        </p:spPr>
        <p:txBody>
          <a:bodyPr>
            <a:normAutofit/>
          </a:bodyPr>
          <a:lstStyle/>
          <a:p>
            <a:r>
              <a:rPr lang="en-US" dirty="0" smtClean="0"/>
              <a:t>The term “My Library” coined in 1997 by Eric Lease Morgan, Keith Morgan, and Doris Sigil at NCSU</a:t>
            </a:r>
          </a:p>
          <a:p>
            <a:r>
              <a:rPr lang="en-US" dirty="0" smtClean="0"/>
              <a:t>Began as an open-source, turnkey application, with a MySQL database and Perl program modules</a:t>
            </a:r>
          </a:p>
          <a:p>
            <a:r>
              <a:rPr lang="en-US" dirty="0" smtClean="0"/>
              <a:t>Concept popular, &amp; software downloaded and installed in nearly two dozen libraries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146256" cy="3334899"/>
          </a:xfrm>
        </p:spPr>
        <p:txBody>
          <a:bodyPr>
            <a:normAutofit/>
          </a:bodyPr>
          <a:lstStyle/>
          <a:p>
            <a:r>
              <a:rPr lang="en-US" dirty="0" smtClean="0"/>
              <a:t>Did not fare well in usability tests</a:t>
            </a:r>
          </a:p>
          <a:p>
            <a:r>
              <a:rPr lang="en-US" dirty="0" smtClean="0"/>
              <a:t>Adoption rarely exceeded 10% of potential users</a:t>
            </a:r>
          </a:p>
          <a:p>
            <a:r>
              <a:rPr lang="en-US" dirty="0" smtClean="0"/>
              <a:t>Tended not to customize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Result: only lasted 5 years at NCSU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do personalize</a:t>
            </a:r>
          </a:p>
          <a:p>
            <a:pPr lvl="1"/>
            <a:r>
              <a:rPr lang="en-US" dirty="0" smtClean="0"/>
              <a:t>My Yahoo!</a:t>
            </a:r>
          </a:p>
          <a:p>
            <a:pPr lvl="1"/>
            <a:r>
              <a:rPr lang="en-US" dirty="0" smtClean="0"/>
              <a:t>iGoogle</a:t>
            </a:r>
          </a:p>
          <a:p>
            <a:pPr lvl="1"/>
            <a:r>
              <a:rPr lang="en-US" dirty="0" smtClean="0"/>
              <a:t>MySpace</a:t>
            </a:r>
          </a:p>
          <a:p>
            <a:pPr lvl="1"/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5" name="Content Placeholder 4" descr="SP32-20081028-12283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68777"/>
            <a:ext cx="4038600" cy="2928533"/>
          </a:xfrm>
        </p:spPr>
      </p:pic>
      <p:pic>
        <p:nvPicPr>
          <p:cNvPr id="6" name="Picture 5" descr="SP32-20081028-12292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90800"/>
            <a:ext cx="5258395" cy="2514600"/>
          </a:xfrm>
          <a:prstGeom prst="rect">
            <a:avLst/>
          </a:prstGeom>
        </p:spPr>
      </p:pic>
      <p:pic>
        <p:nvPicPr>
          <p:cNvPr id="7" name="Picture 6" descr="myspace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438400"/>
            <a:ext cx="5334000" cy="3124358"/>
          </a:xfrm>
          <a:prstGeom prst="rect">
            <a:avLst/>
          </a:prstGeom>
        </p:spPr>
      </p:pic>
      <p:pic>
        <p:nvPicPr>
          <p:cNvPr id="8" name="Picture 7" descr="SP32-20081028-12391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687724"/>
            <a:ext cx="6248400" cy="264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146256" cy="4525963"/>
          </a:xfrm>
        </p:spPr>
        <p:txBody>
          <a:bodyPr/>
          <a:lstStyle/>
          <a:p>
            <a:r>
              <a:rPr lang="en-US" dirty="0" smtClean="0"/>
              <a:t>Provide patrons with tools and services that are:</a:t>
            </a:r>
          </a:p>
          <a:p>
            <a:pPr lvl="1"/>
            <a:r>
              <a:rPr lang="en-US" dirty="0" smtClean="0"/>
              <a:t>Tailored to their needs</a:t>
            </a:r>
          </a:p>
          <a:p>
            <a:pPr lvl="1"/>
            <a:r>
              <a:rPr lang="en-US" dirty="0" smtClean="0"/>
              <a:t>Web-based</a:t>
            </a:r>
          </a:p>
          <a:p>
            <a:pPr lvl="1"/>
            <a:r>
              <a:rPr lang="en-US" dirty="0" smtClean="0"/>
              <a:t>Accessible 24 x 7</a:t>
            </a:r>
          </a:p>
          <a:p>
            <a:pPr lvl="1"/>
            <a:r>
              <a:rPr lang="en-US" dirty="0" smtClean="0"/>
              <a:t>Intuitive, i.e. “Don’t make me think!”</a:t>
            </a:r>
          </a:p>
          <a:p>
            <a:r>
              <a:rPr lang="en-US" dirty="0" smtClean="0"/>
              <a:t>Such services must also:</a:t>
            </a:r>
          </a:p>
          <a:p>
            <a:pPr lvl="1"/>
            <a:r>
              <a:rPr lang="en-US" dirty="0" smtClean="0"/>
              <a:t>Utilize and promote existing resources</a:t>
            </a:r>
          </a:p>
          <a:p>
            <a:pPr lvl="1"/>
            <a:r>
              <a:rPr lang="en-US" dirty="0" smtClean="0"/>
              <a:t>Avoid increasing workload on library staff</a:t>
            </a:r>
          </a:p>
          <a:p>
            <a:pPr lvl="1"/>
            <a:r>
              <a:rPr lang="en-US" dirty="0" smtClean="0"/>
              <a:t>Be supported by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Phase I: existing MyLibrary implementations</a:t>
            </a:r>
          </a:p>
          <a:p>
            <a:pPr lvl="1"/>
            <a:r>
              <a:rPr lang="en-US" dirty="0" smtClean="0"/>
              <a:t>NCSU</a:t>
            </a:r>
          </a:p>
          <a:p>
            <a:pPr lvl="1"/>
            <a:r>
              <a:rPr lang="en-US" dirty="0" smtClean="0"/>
              <a:t>Mississippi State Univ.</a:t>
            </a:r>
          </a:p>
          <a:p>
            <a:pPr lvl="1"/>
            <a:r>
              <a:rPr lang="en-US" dirty="0" smtClean="0"/>
              <a:t>Cornell</a:t>
            </a:r>
          </a:p>
          <a:p>
            <a:pPr lvl="1"/>
            <a:r>
              <a:rPr lang="en-US" dirty="0" smtClean="0"/>
              <a:t>Univ. of IL @ Chicago</a:t>
            </a:r>
          </a:p>
          <a:p>
            <a:pPr lvl="1"/>
            <a:r>
              <a:rPr lang="en-US" dirty="0" smtClean="0"/>
              <a:t>University of Rochester “</a:t>
            </a:r>
            <a:r>
              <a:rPr lang="en-US" dirty="0" err="1" smtClean="0"/>
              <a:t>CoURse</a:t>
            </a:r>
            <a:r>
              <a:rPr lang="en-US" dirty="0" smtClean="0"/>
              <a:t> Resources and Reserves”</a:t>
            </a:r>
            <a:endParaRPr lang="en-US" dirty="0"/>
          </a:p>
        </p:txBody>
      </p:sp>
      <p:pic>
        <p:nvPicPr>
          <p:cNvPr id="5" name="Content Placeholder 4" descr="SP32-20081028-121930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2651890"/>
            <a:ext cx="4038600" cy="27623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070056" cy="4525963"/>
          </a:xfrm>
        </p:spPr>
        <p:txBody>
          <a:bodyPr/>
          <a:lstStyle/>
          <a:p>
            <a:r>
              <a:rPr lang="en-US" dirty="0" smtClean="0"/>
              <a:t>Phase II: Professional input and advice</a:t>
            </a:r>
          </a:p>
          <a:p>
            <a:pPr lvl="1"/>
            <a:r>
              <a:rPr lang="en-US" dirty="0" smtClean="0"/>
              <a:t>Eric Lease Morgan, formerly at NCSU, </a:t>
            </a:r>
            <a:br>
              <a:rPr lang="en-US" dirty="0" smtClean="0"/>
            </a:br>
            <a:r>
              <a:rPr lang="en-US" dirty="0" smtClean="0"/>
              <a:t>now at Notre Dame</a:t>
            </a:r>
          </a:p>
          <a:p>
            <a:pPr lvl="2"/>
            <a:r>
              <a:rPr lang="en-US" dirty="0" smtClean="0"/>
              <a:t>Provided helpful resources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Susan Gibbs at the University of Rochester</a:t>
            </a:r>
          </a:p>
          <a:p>
            <a:pPr lvl="2"/>
            <a:r>
              <a:rPr lang="en-US" dirty="0" smtClean="0"/>
              <a:t>Hired a programmer to create a My Library widget for Blackboard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5" name="Content Placeholder 4" descr="mylibrary_diagram2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377" b="10290"/>
          <a:stretch>
            <a:fillRect/>
          </a:stretch>
        </p:blipFill>
        <p:spPr>
          <a:xfrm>
            <a:off x="308412" y="1676400"/>
            <a:ext cx="852479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5" name="Content Placeholder 4" descr="SP32-20081028-130915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1371600"/>
            <a:ext cx="7010400" cy="5288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251</TotalTime>
  <Words>514</Words>
  <Application>Microsoft Office PowerPoint</Application>
  <PresentationFormat>On-screen Show (4:3)</PresentationFormat>
  <Paragraphs>92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My library @ bsu</vt:lpstr>
      <vt:lpstr>Background</vt:lpstr>
      <vt:lpstr>Drawbacks</vt:lpstr>
      <vt:lpstr>Yet…</vt:lpstr>
      <vt:lpstr>Goals:</vt:lpstr>
      <vt:lpstr>Research</vt:lpstr>
      <vt:lpstr>Research</vt:lpstr>
      <vt:lpstr>Design</vt:lpstr>
      <vt:lpstr>Layout</vt:lpstr>
      <vt:lpstr>Slide 10</vt:lpstr>
      <vt:lpstr>Slide 11</vt:lpstr>
      <vt:lpstr>Development</vt:lpstr>
    </vt:vector>
  </TitlesOfParts>
  <Company>Ball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library</dc:title>
  <dc:creator>University Libraries</dc:creator>
  <cp:lastModifiedBy>University Libraries</cp:lastModifiedBy>
  <cp:revision>50</cp:revision>
  <dcterms:created xsi:type="dcterms:W3CDTF">2008-10-28T15:31:49Z</dcterms:created>
  <dcterms:modified xsi:type="dcterms:W3CDTF">2008-12-02T21:15:11Z</dcterms:modified>
</cp:coreProperties>
</file>